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410" r:id="rId3"/>
    <p:sldId id="411" r:id="rId4"/>
    <p:sldId id="382" r:id="rId5"/>
    <p:sldId id="257" r:id="rId6"/>
    <p:sldId id="409" r:id="rId7"/>
    <p:sldId id="412" r:id="rId8"/>
    <p:sldId id="413" r:id="rId9"/>
    <p:sldId id="403" r:id="rId10"/>
    <p:sldId id="406" r:id="rId11"/>
    <p:sldId id="404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0000"/>
  </p:normalViewPr>
  <p:slideViewPr>
    <p:cSldViewPr snapToGrid="0" snapToObjects="1">
      <p:cViewPr varScale="1">
        <p:scale>
          <a:sx n="75" d="100"/>
          <a:sy n="75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9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1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xfrm>
            <a:off x="499864" y="1638300"/>
            <a:ext cx="1173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chemeClr val="accent1"/>
                </a:solidFill>
              </a:defRPr>
            </a:pPr>
            <a:r>
              <a:rPr lang="en-GB" sz="54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Text Mining with R: Chapter 3-4</a:t>
            </a:r>
            <a:endParaRPr sz="4000" dirty="0">
              <a:solidFill>
                <a:schemeClr val="accent1">
                  <a:hueOff val="47394"/>
                  <a:satOff val="-25753"/>
                  <a:lumOff val="-7544"/>
                </a:schemeClr>
              </a:solidFill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xfrm>
            <a:off x="499864" y="4940300"/>
            <a:ext cx="10194529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Judith </a:t>
            </a:r>
            <a:r>
              <a:rPr dirty="0" err="1">
                <a:solidFill>
                  <a:schemeClr val="tx1"/>
                </a:solidFill>
              </a:rPr>
              <a:t>Borghouts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chemeClr val="tx1"/>
                </a:solidFill>
              </a:rPr>
              <a:t>29 March 2021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Exercise 2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31535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Find trigrams that occur more than once in the novel Sense and Sensibility.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10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3B346-FF19-0B46-98D9-452D27C1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67" y="3778724"/>
            <a:ext cx="6576333" cy="58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96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Exercise 3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31535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Visualize words in Pride and Prejudice that have at least a 0.1 correlation with the word ‘</a:t>
            </a:r>
            <a:r>
              <a:rPr lang="en-GB" dirty="0" err="1"/>
              <a:t>darcy</a:t>
            </a:r>
            <a:r>
              <a:rPr lang="en-GB" dirty="0"/>
              <a:t>’.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11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D4069-1125-294A-8CC7-37858B6F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11" y="4197432"/>
            <a:ext cx="6105978" cy="543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909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Term frequency (</a:t>
            </a:r>
            <a:r>
              <a:rPr lang="en-GB" sz="5400" dirty="0" err="1"/>
              <a:t>tf</a:t>
            </a:r>
            <a:r>
              <a:rPr lang="en-GB" sz="5400" dirty="0"/>
              <a:t>)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500"/>
              </a:spcBef>
            </a:pPr>
            <a:r>
              <a:rPr lang="en-GB" sz="2800" dirty="0"/>
              <a:t>Term frequency (</a:t>
            </a:r>
            <a:r>
              <a:rPr lang="en-GB" sz="2800" dirty="0" err="1"/>
              <a:t>tf</a:t>
            </a:r>
            <a:r>
              <a:rPr lang="en-GB" sz="2800" dirty="0"/>
              <a:t>): frequency that a term occurs in document / total n of words in document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3AA1-5C1F-C741-A83E-8D42E8878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E0474-525D-FE44-BB8B-B86B175E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3858683"/>
            <a:ext cx="7928811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790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Inverse document frequency (</a:t>
            </a:r>
            <a:r>
              <a:rPr lang="en-GB" sz="5400" dirty="0" err="1"/>
              <a:t>idf</a:t>
            </a:r>
            <a:r>
              <a:rPr lang="en-GB" sz="5400" dirty="0"/>
              <a:t>)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500"/>
              </a:spcBef>
            </a:pPr>
            <a:r>
              <a:rPr lang="en-GB" sz="2800" dirty="0"/>
              <a:t>Inverse document frequency (</a:t>
            </a:r>
            <a:r>
              <a:rPr lang="en-GB" sz="2800" dirty="0" err="1"/>
              <a:t>idf</a:t>
            </a:r>
            <a:r>
              <a:rPr lang="en-GB" sz="2800" dirty="0"/>
              <a:t>): log (number of documents / number of documents containing term)</a:t>
            </a:r>
          </a:p>
          <a:p>
            <a:pPr lvl="1">
              <a:spcBef>
                <a:spcPts val="500"/>
              </a:spcBef>
            </a:pPr>
            <a:r>
              <a:rPr lang="en-GB" sz="2800" dirty="0" err="1"/>
              <a:t>Idf</a:t>
            </a:r>
            <a:r>
              <a:rPr lang="en-GB" sz="2800" dirty="0"/>
              <a:t> is low/near zero for words that occur in many of the documents</a:t>
            </a:r>
          </a:p>
          <a:p>
            <a:pPr marL="0" indent="0">
              <a:spcBef>
                <a:spcPts val="500"/>
              </a:spcBef>
              <a:buNone/>
            </a:pPr>
            <a:endParaRPr lang="en-GB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3AA1-5C1F-C741-A83E-8D42E8878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3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430B8-9D1C-7A4D-B2CF-4CFA0F0F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4473167"/>
            <a:ext cx="7787217" cy="44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01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 err="1"/>
              <a:t>Tf-idf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500"/>
              </a:spcBef>
            </a:pPr>
            <a:r>
              <a:rPr lang="en-GB" dirty="0"/>
              <a:t>Measures the importance of words in a particular document, relative to the corpus</a:t>
            </a:r>
          </a:p>
          <a:p>
            <a:pPr lvl="1">
              <a:spcBef>
                <a:spcPts val="500"/>
              </a:spcBef>
            </a:pPr>
            <a:r>
              <a:rPr lang="en-GB" dirty="0"/>
              <a:t>Decreases weight for words that are common across documents in corpus</a:t>
            </a:r>
          </a:p>
          <a:p>
            <a:pPr lvl="1">
              <a:spcBef>
                <a:spcPts val="500"/>
              </a:spcBef>
            </a:pPr>
            <a:r>
              <a:rPr lang="en-GB" dirty="0"/>
              <a:t>Increases weight for words that are not common in the corpus</a:t>
            </a:r>
          </a:p>
          <a:p>
            <a:pPr>
              <a:spcBef>
                <a:spcPts val="500"/>
              </a:spcBef>
            </a:pPr>
            <a:r>
              <a:rPr lang="en-GB" dirty="0" err="1">
                <a:highlight>
                  <a:srgbClr val="C0C0C0"/>
                </a:highlight>
                <a:latin typeface="Andale Mono" panose="020B0509000000000004" pitchFamily="49" charset="0"/>
              </a:rPr>
              <a:t>bind_tf_idf</a:t>
            </a:r>
            <a:r>
              <a:rPr lang="en-GB" dirty="0">
                <a:highlight>
                  <a:srgbClr val="C0C0C0"/>
                </a:highlight>
                <a:latin typeface="Andale Mono" panose="020B0509000000000004" pitchFamily="49" charset="0"/>
              </a:rPr>
              <a:t>(word, book, n)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3AA1-5C1F-C741-A83E-8D42E8878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83015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Exploring relationships between words: N-grams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GB" dirty="0"/>
              <a:t>Tokenizes sequences of adjacent words rather than individual words (bigrams, trigrams, etc.)</a:t>
            </a:r>
          </a:p>
          <a:p>
            <a:r>
              <a:rPr lang="en-GB" dirty="0"/>
              <a:t>Can provide context in sentiment analysis (‘happy’ vs ‘not happy’)</a:t>
            </a:r>
          </a:p>
          <a:p>
            <a:r>
              <a:rPr lang="en-GB" dirty="0" err="1"/>
              <a:t>Ngrams</a:t>
            </a:r>
            <a:r>
              <a:rPr lang="en-GB" dirty="0"/>
              <a:t> overlap (‘sense and sensibility’ contains bigrams ‘sense and’ &amp; ‘and sensibility’)</a:t>
            </a:r>
          </a:p>
          <a:p>
            <a:r>
              <a:rPr lang="en-GB" dirty="0"/>
              <a:t>Stop words can be filtered out of </a:t>
            </a:r>
            <a:r>
              <a:rPr lang="en-GB" dirty="0" err="1"/>
              <a:t>ngrams</a:t>
            </a:r>
            <a:r>
              <a:rPr lang="en-GB" dirty="0"/>
              <a:t> using </a:t>
            </a:r>
            <a:r>
              <a:rPr lang="en-GB" sz="3200" dirty="0">
                <a:highlight>
                  <a:srgbClr val="C0C0C0"/>
                </a:highlight>
                <a:latin typeface="Andale Mono" panose="020B0509000000000004" pitchFamily="49" charset="0"/>
              </a:rPr>
              <a:t>separate/filter/count/unite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5</a:t>
            </a:fld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Exploring relationships between words: Network visualizations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GB" dirty="0"/>
              <a:t>Visualize relationships among words using </a:t>
            </a:r>
            <a:r>
              <a:rPr lang="en-GB" b="1" dirty="0" err="1"/>
              <a:t>igraph</a:t>
            </a:r>
            <a:r>
              <a:rPr lang="en-GB" dirty="0"/>
              <a:t> package and </a:t>
            </a:r>
            <a:r>
              <a:rPr lang="en-GB" b="1" dirty="0" err="1"/>
              <a:t>ggraph</a:t>
            </a:r>
            <a:r>
              <a:rPr lang="en-GB" dirty="0"/>
              <a:t> function</a:t>
            </a:r>
          </a:p>
          <a:p>
            <a:r>
              <a:rPr lang="en-GB" dirty="0"/>
              <a:t>Graph uses three variables from tidy object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6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EF1F-C223-6847-B10C-5628AB7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107516"/>
            <a:ext cx="4114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9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Exploring relationships between words: Network visualizations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GB" dirty="0"/>
              <a:t>Visualize relationships among words using </a:t>
            </a:r>
            <a:r>
              <a:rPr lang="en-GB" b="1" dirty="0" err="1"/>
              <a:t>igraph</a:t>
            </a:r>
            <a:r>
              <a:rPr lang="en-GB" dirty="0"/>
              <a:t> package and </a:t>
            </a:r>
            <a:r>
              <a:rPr lang="en-GB" b="1" dirty="0" err="1"/>
              <a:t>ggraph</a:t>
            </a:r>
            <a:r>
              <a:rPr lang="en-GB" dirty="0"/>
              <a:t> function</a:t>
            </a:r>
          </a:p>
          <a:p>
            <a:r>
              <a:rPr lang="en-GB" dirty="0"/>
              <a:t>Graph uses three variables from tidy object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7</a:t>
            </a:fld>
            <a:endParaRPr lang="en-NL"/>
          </a:p>
        </p:txBody>
      </p:sp>
      <p:pic>
        <p:nvPicPr>
          <p:cNvPr id="1026" name="Picture 2" descr="Common bigrams in Jane Austen's novels, showing those that occurred more than 20 times and where neither word was a stop word">
            <a:extLst>
              <a:ext uri="{FF2B5EF4-FFF2-40B4-BE49-F238E27FC236}">
                <a16:creationId xmlns:a16="http://schemas.microsoft.com/office/drawing/2014/main" id="{C884A188-71CB-784B-BDCC-C384FC09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98" y="4876800"/>
            <a:ext cx="7112000" cy="55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91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/>
            <a:r>
              <a:rPr lang="en-GB" sz="5400" dirty="0"/>
              <a:t>Exploring relationships between words: Pairwise counts/correlations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Co-occurrence of words (</a:t>
            </a:r>
            <a:r>
              <a:rPr lang="en-GB" dirty="0" err="1"/>
              <a:t>eg</a:t>
            </a:r>
            <a:r>
              <a:rPr lang="en-GB" dirty="0"/>
              <a:t> within documents or chapters) that do not necessarily occur next to each 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err="1">
                <a:highlight>
                  <a:srgbClr val="C0C0C0"/>
                </a:highlight>
                <a:latin typeface="Andale Mono" panose="020B0509000000000004" pitchFamily="49" charset="0"/>
              </a:rPr>
              <a:t>widyr</a:t>
            </a:r>
            <a:r>
              <a:rPr lang="en-GB" dirty="0"/>
              <a:t> ‘widens’ data, performs operation, and re-tidies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err="1">
                <a:highlight>
                  <a:srgbClr val="C0C0C0"/>
                </a:highlight>
                <a:latin typeface="Andale Mono" panose="020B0509000000000004" pitchFamily="49" charset="0"/>
              </a:rPr>
              <a:t>pairwise_count</a:t>
            </a:r>
            <a:r>
              <a:rPr lang="en-GB" sz="3200" dirty="0">
                <a:highlight>
                  <a:srgbClr val="C0C0C0"/>
                </a:highlight>
                <a:latin typeface="Andale Mono" panose="020B0509000000000004" pitchFamily="49" charset="0"/>
              </a:rPr>
              <a:t>(word, section)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Counts common pairs of words co-appearing within the same section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err="1">
                <a:highlight>
                  <a:srgbClr val="C0C0C0"/>
                </a:highlight>
                <a:latin typeface="Andale Mono" panose="020B0509000000000004" pitchFamily="49" charset="0"/>
              </a:rPr>
              <a:t>pairwise_cor</a:t>
            </a:r>
            <a:r>
              <a:rPr lang="en-GB" sz="3200" dirty="0">
                <a:highlight>
                  <a:srgbClr val="C0C0C0"/>
                </a:highlight>
                <a:latin typeface="Andale Mono" panose="020B0509000000000004" pitchFamily="49" charset="0"/>
              </a:rPr>
              <a:t>(word, section)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Phi coefficient: focuses on how much more likely it is that either both word X and Y appear, or neither do, than that one appears without the other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99442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Exercise 1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31535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Find the top 5 highest </a:t>
            </a:r>
            <a:r>
              <a:rPr lang="en-GB" dirty="0" err="1"/>
              <a:t>tf-idf</a:t>
            </a:r>
            <a:r>
              <a:rPr lang="en-GB" dirty="0"/>
              <a:t> bigrams per book.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9</a:t>
            </a:fld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DFD8F-BECC-B74A-B343-38795EED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48" y="3659941"/>
            <a:ext cx="6845300" cy="60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6756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398</Words>
  <Application>Microsoft Macintosh PowerPoint</Application>
  <PresentationFormat>Custom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Andale Mono</vt:lpstr>
      <vt:lpstr>Arial</vt:lpstr>
      <vt:lpstr>Helvetica</vt:lpstr>
      <vt:lpstr>Helvetica Light</vt:lpstr>
      <vt:lpstr>Helvetica Neue</vt:lpstr>
      <vt:lpstr>White</vt:lpstr>
      <vt:lpstr>Text Mining with R: Chapter 3-4</vt:lpstr>
      <vt:lpstr>Term frequency (tf)</vt:lpstr>
      <vt:lpstr>Inverse document frequency (idf)</vt:lpstr>
      <vt:lpstr>Tf-idf</vt:lpstr>
      <vt:lpstr>Exploring relationships between words: N-grams</vt:lpstr>
      <vt:lpstr>Exploring relationships between words: Network visualizations</vt:lpstr>
      <vt:lpstr>Exploring relationships between words: Network visualizations</vt:lpstr>
      <vt:lpstr>Exploring relationships between words: Pairwise counts/correlations</vt:lpstr>
      <vt:lpstr>Exercise 1</vt:lpstr>
      <vt:lpstr>Exercise 2</vt:lpstr>
      <vt:lpstr>Exercise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Exploratory Visualizations</dc:title>
  <dc:creator>Borghouts, Judith Willemijn</dc:creator>
  <cp:lastModifiedBy>Borghouts, Judith</cp:lastModifiedBy>
  <cp:revision>432</cp:revision>
  <dcterms:created xsi:type="dcterms:W3CDTF">2020-03-17T04:01:23Z</dcterms:created>
  <dcterms:modified xsi:type="dcterms:W3CDTF">2021-03-29T23:05:12Z</dcterms:modified>
</cp:coreProperties>
</file>